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1195c9e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1195c9e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1195c9e1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1195c9e1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1195c9e1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1195c9e1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1195c9e1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1195c9e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1195c9e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1195c9e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195c9e1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195c9e1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1195c9e1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1195c9e1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1195c9e1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1195c9e1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195c9e1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195c9e1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195c9e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195c9e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1195c9e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1195c9e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195c9e1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195c9e1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1195c9e1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1195c9e1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195c9e1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1195c9e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1195c9e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1195c9e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1195c9e1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1195c9e1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1195c9e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1195c9e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195c9e1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195c9e1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1195c9e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1195c9e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1195c9e1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1195c9e1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195c9e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195c9e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ikipedia.org/wiki/Continuous_integration" TargetMode="External"/><Relationship Id="rId4" Type="http://schemas.openxmlformats.org/officeDocument/2006/relationships/hyperlink" Target="https://wikipedia.org/wiki/Continuous_deliver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ervices.google.com/fh/files/misc/practitioners_guide_to_mlops_whitepaper.pdf" TargetMode="External"/><Relationship Id="rId4" Type="http://schemas.openxmlformats.org/officeDocument/2006/relationships/hyperlink" Target="https://cloud.google.com/architecture/mlops-continuous-delivery-and-automation-pipelines-in-machine-learn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blog/2020-12-03-the-evolving-role-of-operations-in-devops/#:~:text=The%20Ops%20role%20in%20DevOps%20compared%20to%20traditional%20IT%20operations&amp;text=The%20QA%20teams%20install%20and,interaction%20with%20the%20development%20teams." TargetMode="External"/><Relationship Id="rId4" Type="http://schemas.openxmlformats.org/officeDocument/2006/relationships/hyperlink" Target="https://cloud.google.com/architecture/mlops-continuous-delivery-and-automation-pipelines-in-machine-learn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ML systems and pipelines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5B0F00"/>
                </a:solidFill>
              </a:rPr>
              <a:t>MLOps [</a:t>
            </a:r>
            <a:r>
              <a:rPr lang="en-GB" sz="3600">
                <a:solidFill>
                  <a:srgbClr val="FF9900"/>
                </a:solidFill>
              </a:rPr>
              <a:t>-</a:t>
            </a:r>
            <a:r>
              <a:rPr lang="en-GB" sz="3600">
                <a:solidFill>
                  <a:srgbClr val="1C4587"/>
                </a:solidFill>
              </a:rPr>
              <a:t>] </a:t>
            </a:r>
            <a:r>
              <a:rPr lang="en-GB" sz="3600">
                <a:solidFill>
                  <a:srgbClr val="1C4587"/>
                </a:solidFill>
              </a:rPr>
              <a:t>AutoML</a:t>
            </a:r>
            <a:endParaRPr sz="3600">
              <a:solidFill>
                <a:srgbClr val="1C4587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6700" y="3647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Yabebal Fantaye (PhD)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 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The following are the known benefits of DevOps principle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Shortens the development cycles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Increases deployment velocity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Dependable production releases.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These benefits are better achieved by utilising two concepts in the software system development: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Continuous Integration (CI)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Continuous Delivery (CD)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&amp; AutoML</a:t>
            </a:r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635775" y="3691425"/>
            <a:ext cx="616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</a:t>
            </a:r>
            <a:r>
              <a:rPr lang="en-GB"/>
              <a:t>references</a:t>
            </a:r>
            <a:r>
              <a:rPr lang="en-GB"/>
              <a:t> for this section are: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practitioners_guide_to_mlops_whitepaper.pdf (google.com)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MLOps: Continuous delivery and automation pipelines in machine learning (google.com)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System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76" y="1287525"/>
            <a:ext cx="7276975" cy="30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469175" y="1924838"/>
            <a:ext cx="2680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It is </a:t>
            </a:r>
            <a:r>
              <a:rPr b="1" lang="en-GB"/>
              <a:t>DevOps</a:t>
            </a:r>
            <a:r>
              <a:rPr lang="en-GB"/>
              <a:t> principles applied to </a:t>
            </a:r>
            <a:r>
              <a:rPr b="1" lang="en-GB"/>
              <a:t>Machine Learning Systems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975" y="525413"/>
            <a:ext cx="4638500" cy="44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Components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50" y="1465396"/>
            <a:ext cx="8056525" cy="333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Workflow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00" y="1017725"/>
            <a:ext cx="72071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Capabilities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400" y="942675"/>
            <a:ext cx="3953114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691050" y="243753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fundamental </a:t>
            </a:r>
            <a:r>
              <a:rPr lang="en-GB"/>
              <a:t>capabilities</a:t>
            </a:r>
            <a:r>
              <a:rPr lang="en-GB"/>
              <a:t> are: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lang="en-GB"/>
              <a:t>reliable, scalable, and secure</a:t>
            </a:r>
            <a:r>
              <a:rPr lang="en-GB"/>
              <a:t> storage and compute infrastructure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Development Process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75" y="1135150"/>
            <a:ext cx="678376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Operations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75" y="1193825"/>
            <a:ext cx="768000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Process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56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thinking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920375"/>
            <a:ext cx="4336200" cy="19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202124"/>
                </a:solidFill>
                <a:highlight>
                  <a:srgbClr val="FFFFFF"/>
                </a:highlight>
              </a:rPr>
              <a:t>Systems thinking</a:t>
            </a:r>
            <a:r>
              <a:rPr lang="en-GB" sz="2400">
                <a:solidFill>
                  <a:srgbClr val="202124"/>
                </a:solidFill>
                <a:highlight>
                  <a:srgbClr val="FFFFFF"/>
                </a:highlight>
              </a:rPr>
              <a:t> is a holistic approach to analysis that focuses on the way that a </a:t>
            </a:r>
            <a:r>
              <a:rPr b="1" lang="en-GB" sz="2400">
                <a:solidFill>
                  <a:srgbClr val="202124"/>
                </a:solidFill>
                <a:highlight>
                  <a:srgbClr val="FFFFFF"/>
                </a:highlight>
              </a:rPr>
              <a:t>system's</a:t>
            </a:r>
            <a:r>
              <a:rPr lang="en-GB" sz="2400">
                <a:solidFill>
                  <a:srgbClr val="202124"/>
                </a:solidFill>
                <a:highlight>
                  <a:srgbClr val="FFFFFF"/>
                </a:highlight>
              </a:rPr>
              <a:t> constituent parts interrelate and how </a:t>
            </a:r>
            <a:r>
              <a:rPr b="1" lang="en-GB" sz="2400">
                <a:solidFill>
                  <a:srgbClr val="202124"/>
                </a:solidFill>
                <a:highlight>
                  <a:srgbClr val="FFFFFF"/>
                </a:highlight>
              </a:rPr>
              <a:t>systems</a:t>
            </a:r>
            <a:r>
              <a:rPr lang="en-GB" sz="2400">
                <a:solidFill>
                  <a:srgbClr val="202124"/>
                </a:solidFill>
                <a:highlight>
                  <a:srgbClr val="FFFFFF"/>
                </a:highlight>
              </a:rPr>
              <a:t> work over time and within the context of larger </a:t>
            </a:r>
            <a:r>
              <a:rPr b="1" lang="en-GB" sz="2400">
                <a:solidFill>
                  <a:srgbClr val="202124"/>
                </a:solidFill>
                <a:highlight>
                  <a:srgbClr val="FFFFFF"/>
                </a:highlight>
              </a:rPr>
              <a:t>systems</a:t>
            </a:r>
            <a:r>
              <a:rPr lang="en-GB" sz="24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3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00" y="1321675"/>
            <a:ext cx="4191300" cy="285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Monitoring engine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800" y="628725"/>
            <a:ext cx="5982211" cy="43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400" y="73675"/>
            <a:ext cx="430106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39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MLOps End-to-End</a:t>
            </a:r>
            <a:endParaRPr/>
          </a:p>
        </p:txBody>
      </p:sp>
      <p:sp>
        <p:nvSpPr>
          <p:cNvPr id="179" name="Google Shape;179;p33"/>
          <p:cNvSpPr txBox="1"/>
          <p:nvPr>
            <p:ph idx="4294967295" type="body"/>
          </p:nvPr>
        </p:nvSpPr>
        <p:spPr>
          <a:xfrm>
            <a:off x="350025" y="1102750"/>
            <a:ext cx="3988800" cy="3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Training operationalization:</a:t>
            </a:r>
            <a:r>
              <a:rPr lang="en-GB"/>
              <a:t> concerns automating the process of packaging, testing, and deploying repeatable and reliable training pipelines. •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Continuous training:</a:t>
            </a:r>
            <a:r>
              <a:rPr lang="en-GB"/>
              <a:t> concerns repeatedly executing the training pipeline in response to new data or to code changes, or on a schedule, potentially with new training settings.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Model deployment:</a:t>
            </a:r>
            <a:r>
              <a:rPr lang="en-GB"/>
              <a:t> concerns packaging, testing, and deploying a model to a serving environment for online experimentation and production serving.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Prediction serving: </a:t>
            </a:r>
            <a:r>
              <a:rPr lang="en-GB"/>
              <a:t>is about serving the model that is deployed in production for inference.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Continuous monitoring:</a:t>
            </a:r>
            <a:r>
              <a:rPr lang="en-GB"/>
              <a:t> is about monitoring the effectiveness and efficiency of a deployed model.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Data and model management:</a:t>
            </a:r>
            <a:r>
              <a:rPr lang="en-GB"/>
              <a:t> governs ML artifacts to support </a:t>
            </a:r>
            <a:r>
              <a:rPr lang="en-GB"/>
              <a:t>shareability, reusability, discoverability </a:t>
            </a:r>
            <a:r>
              <a:rPr lang="en-GB"/>
              <a:t>auditability, traceability, and compliance of ML assets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What is operations in DevOps? The evolving role of Operations in DevOps (github.blog)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MLOps: Continuous delivery and automation pipelines in machine learning (google.com)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89" y="888838"/>
            <a:ext cx="5863026" cy="33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25" y="435075"/>
            <a:ext cx="7063875" cy="43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Process, workflow, pipeline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73675" y="1417650"/>
            <a:ext cx="7514100" cy="30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A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structured approach to planning a project.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Tasks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- a piece of work to be done within a defined period of time and has a pre-defined outcome.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Process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- a set of tasks that are chained in simple or complex ways. Introduces task 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parallelism.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Workflow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- a general relationship of processes that improves the efficiency. Introduces process parallelism.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Pipeline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- a set of workflows. 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Introduces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workflow 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parallelism.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orkflow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A </a:t>
            </a: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workflow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down a continuous process into a set of manageable categories such that the over all tasks that needs to be done to achieve the desired objectives are</a:t>
            </a:r>
            <a:b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</a:b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Easy to automate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Easy to manage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Repeatable across different situations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Resource (time, money, etc.) waste is minimized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Agile - easy to adapt for new changes in the process pipeline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Easy to scale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Improves communication  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Delivers high quality outcome at the shortest time possible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Structured D</a:t>
            </a:r>
            <a:r>
              <a:rPr lang="en-GB"/>
              <a:t>evelopment (Dev)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72325" y="1516200"/>
            <a:ext cx="348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Software Development Life Cycle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is the </a:t>
            </a: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application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of standard business practices to building </a:t>
            </a: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software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applications. It's typically divided into six to eight steps: Planning, Requirements, Design, Build, Document, Test, Deploy, Maintain</a:t>
            </a:r>
            <a:endParaRPr sz="2300"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6867" l="11246" r="12353" t="7074"/>
          <a:stretch/>
        </p:blipFill>
        <p:spPr>
          <a:xfrm>
            <a:off x="4642725" y="1626475"/>
            <a:ext cx="3804250" cy="2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149" y="708100"/>
            <a:ext cx="5882400" cy="4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81850" y="181875"/>
            <a:ext cx="3000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chemeClr val="dk1"/>
                </a:solidFill>
                <a:highlight>
                  <a:srgbClr val="FFFFFF"/>
                </a:highlight>
              </a:rPr>
              <a:t>Management and control</a:t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8" name="Google Shape;98;p20"/>
          <p:cNvSpPr txBox="1"/>
          <p:nvPr>
            <p:ph idx="4294967295" type="body"/>
          </p:nvPr>
        </p:nvSpPr>
        <p:spPr>
          <a:xfrm>
            <a:off x="372325" y="1516200"/>
            <a:ext cx="2313300" cy="19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Each development needs to have control layer as well to set objectives, add capacity, and monitor progress.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Structured Operations (Ops)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Operations teams are </a:t>
            </a:r>
            <a:r>
              <a:rPr b="1" lang="en-GB" sz="1700">
                <a:solidFill>
                  <a:srgbClr val="202124"/>
                </a:solidFill>
                <a:highlight>
                  <a:srgbClr val="FFFFFF"/>
                </a:highlight>
              </a:rPr>
              <a:t>infrastructure and process owners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for the organizations. 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System level operations apply a similar principle to development cycles but with different outcomes - ensuring minimum system 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interruption</a:t>
            </a: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 and frictionless operation.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Moreover, DevOps means operation team is responsible for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Enabling self-service for teams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Standardized tooling and processes across the business.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Bringing extensible automation to traditional operations tasks</a:t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-GB" sz="1700">
                <a:solidFill>
                  <a:srgbClr val="202124"/>
                </a:solidFill>
                <a:highlight>
                  <a:srgbClr val="FFFFFF"/>
                </a:highlight>
              </a:rPr>
              <a:t>Working and shipping like developers.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